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embeddedFontLst>
    <p:embeddedFont>
      <p:font typeface="Montserrat"/>
      <p:regular r:id="rId26"/>
      <p:bold r:id="rId27"/>
      <p:italic r:id="rId28"/>
      <p:boldItalic r:id="rId29"/>
    </p:embeddedFont>
    <p:embeddedFont>
      <p:font typeface="Lato"/>
      <p:regular r:id="rId30"/>
      <p:bold r:id="rId31"/>
      <p:italic r:id="rId32"/>
      <p:boldItalic r:id="rId33"/>
    </p:embeddedFont>
    <p:embeddedFont>
      <p:font typeface="Average"/>
      <p:regular r:id="rId34"/>
    </p:embeddedFont>
    <p:embeddedFont>
      <p:font typeface="Lexend"/>
      <p:regular r:id="rId35"/>
      <p:bold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regular.fntdata"/><Relationship Id="rId25" Type="http://schemas.openxmlformats.org/officeDocument/2006/relationships/slide" Target="slides/slide20.xml"/><Relationship Id="rId28" Type="http://schemas.openxmlformats.org/officeDocument/2006/relationships/font" Target="fonts/Montserrat-italic.fntdata"/><Relationship Id="rId27" Type="http://schemas.openxmlformats.org/officeDocument/2006/relationships/font" Target="fonts/Montserrat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bold.fntdata"/><Relationship Id="rId30" Type="http://schemas.openxmlformats.org/officeDocument/2006/relationships/font" Target="fonts/Lato-regular.fntdata"/><Relationship Id="rId11" Type="http://schemas.openxmlformats.org/officeDocument/2006/relationships/slide" Target="slides/slide6.xml"/><Relationship Id="rId33" Type="http://schemas.openxmlformats.org/officeDocument/2006/relationships/font" Target="fonts/Lato-boldItalic.fntdata"/><Relationship Id="rId10" Type="http://schemas.openxmlformats.org/officeDocument/2006/relationships/slide" Target="slides/slide5.xml"/><Relationship Id="rId32" Type="http://schemas.openxmlformats.org/officeDocument/2006/relationships/font" Target="fonts/Lato-italic.fntdata"/><Relationship Id="rId13" Type="http://schemas.openxmlformats.org/officeDocument/2006/relationships/slide" Target="slides/slide8.xml"/><Relationship Id="rId35" Type="http://schemas.openxmlformats.org/officeDocument/2006/relationships/font" Target="fonts/Lexend-regular.fntdata"/><Relationship Id="rId12" Type="http://schemas.openxmlformats.org/officeDocument/2006/relationships/slide" Target="slides/slide7.xml"/><Relationship Id="rId34" Type="http://schemas.openxmlformats.org/officeDocument/2006/relationships/font" Target="fonts/Average-regular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schemas.openxmlformats.org/officeDocument/2006/relationships/font" Target="fonts/Lexend-bold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jpg>
</file>

<file path=ppt/media/image4.jpg>
</file>

<file path=ppt/media/image5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1f87997393_0_1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1f87997393_0_1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864631f4c6609a9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864631f4c6609a9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864631f4c6609a9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864631f4c6609a9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864631f4c6609a9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864631f4c6609a9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864631f4c6609a9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864631f4c6609a9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864631f4c6609a9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864631f4c6609a9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864631f4c6609a9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864631f4c6609a9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1e9357d5177193f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1e9357d5177193f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864631f4c6609a9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864631f4c6609a9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864631f4c6609a9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864631f4c6609a9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864631f4c6609a9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864631f4c6609a9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864631f4c6609a9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864631f4c6609a9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864631f4c6609a9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864631f4c6609a9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864631f4c6609a9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864631f4c6609a9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image" Target="../media/image1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Relationship Id="rId6" Type="http://schemas.openxmlformats.org/officeDocument/2006/relationships/slide" Target="/ppt/slides/slide3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jpg"/><Relationship Id="rId4" Type="http://schemas.openxmlformats.org/officeDocument/2006/relationships/image" Target="../media/image1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jpg"/><Relationship Id="rId4" Type="http://schemas.openxmlformats.org/officeDocument/2006/relationships/image" Target="../media/image2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0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slide" Target="/ppt/slides/slide4.xml"/><Relationship Id="rId4" Type="http://schemas.openxmlformats.org/officeDocument/2006/relationships/slide" Target="/ppt/slides/slide7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Relationship Id="rId4" Type="http://schemas.openxmlformats.org/officeDocument/2006/relationships/image" Target="../media/image13.png"/><Relationship Id="rId5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250124" y="1610847"/>
            <a:ext cx="5406900" cy="19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/>
              <a:t>School Manager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229" name="Google Shape;229;p17"/>
          <p:cNvSpPr txBox="1"/>
          <p:nvPr/>
        </p:nvSpPr>
        <p:spPr>
          <a:xfrm>
            <a:off x="3323040" y="2378404"/>
            <a:ext cx="8118900" cy="3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L’applicazione Console per la Gestione di una Scuola </a:t>
            </a:r>
            <a:endParaRPr b="1"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6"/>
          <p:cNvSpPr txBox="1"/>
          <p:nvPr>
            <p:ph type="title"/>
          </p:nvPr>
        </p:nvSpPr>
        <p:spPr>
          <a:xfrm>
            <a:off x="1342898" y="127541"/>
            <a:ext cx="30057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it" sz="1900"/>
              <a:t>Navigazione Nell’app</a:t>
            </a:r>
            <a:endParaRPr b="1" sz="1900"/>
          </a:p>
        </p:txBody>
      </p:sp>
      <p:grpSp>
        <p:nvGrpSpPr>
          <p:cNvPr id="286" name="Google Shape;286;p26"/>
          <p:cNvGrpSpPr/>
          <p:nvPr/>
        </p:nvGrpSpPr>
        <p:grpSpPr>
          <a:xfrm>
            <a:off x="2833760" y="1272110"/>
            <a:ext cx="3461100" cy="2671532"/>
            <a:chOff x="3553042" y="1657806"/>
            <a:chExt cx="3461100" cy="2671532"/>
          </a:xfrm>
        </p:grpSpPr>
        <p:sp>
          <p:nvSpPr>
            <p:cNvPr id="287" name="Google Shape;287;p26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6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26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26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26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26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26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6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295" name="Google Shape;295;p26"/>
          <p:cNvPicPr preferRelativeResize="0"/>
          <p:nvPr/>
        </p:nvPicPr>
        <p:blipFill rotWithShape="1">
          <a:blip r:embed="rId3">
            <a:alphaModFix/>
          </a:blip>
          <a:srcRect b="9439" l="38930" r="9677" t="56777"/>
          <a:stretch/>
        </p:blipFill>
        <p:spPr>
          <a:xfrm>
            <a:off x="2886903" y="1329319"/>
            <a:ext cx="3355200" cy="1911900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26"/>
          <p:cNvSpPr/>
          <p:nvPr/>
        </p:nvSpPr>
        <p:spPr>
          <a:xfrm flipH="1">
            <a:off x="2886886" y="1330368"/>
            <a:ext cx="3355200" cy="19098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26"/>
          <p:cNvSpPr txBox="1"/>
          <p:nvPr/>
        </p:nvSpPr>
        <p:spPr>
          <a:xfrm>
            <a:off x="285558" y="832850"/>
            <a:ext cx="5120400" cy="3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highlight>
                  <a:srgbClr val="FFD966"/>
                </a:highlight>
                <a:latin typeface="Lato"/>
                <a:ea typeface="Lato"/>
                <a:cs typeface="Lato"/>
                <a:sym typeface="Lato"/>
              </a:rPr>
              <a:t>All’avvio, l’utente visualizza un menu numerato:</a:t>
            </a:r>
            <a:endParaRPr sz="1300">
              <a:highlight>
                <a:srgbClr val="FFD966"/>
              </a:highlight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98" name="Google Shape;298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33750" y="1272100"/>
            <a:ext cx="3461100" cy="196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3" name="Google Shape;303;p27"/>
          <p:cNvGrpSpPr/>
          <p:nvPr/>
        </p:nvGrpSpPr>
        <p:grpSpPr>
          <a:xfrm>
            <a:off x="2833760" y="1272110"/>
            <a:ext cx="3461100" cy="2671532"/>
            <a:chOff x="3553042" y="1657806"/>
            <a:chExt cx="3461100" cy="2671532"/>
          </a:xfrm>
        </p:grpSpPr>
        <p:sp>
          <p:nvSpPr>
            <p:cNvPr id="304" name="Google Shape;304;p27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7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7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7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7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7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7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7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12" name="Google Shape;312;p27"/>
          <p:cNvPicPr preferRelativeResize="0"/>
          <p:nvPr/>
        </p:nvPicPr>
        <p:blipFill rotWithShape="1">
          <a:blip r:embed="rId3">
            <a:alphaModFix/>
          </a:blip>
          <a:srcRect b="9439" l="38930" r="9677" t="56777"/>
          <a:stretch/>
        </p:blipFill>
        <p:spPr>
          <a:xfrm>
            <a:off x="2886903" y="1329319"/>
            <a:ext cx="3355200" cy="1911900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27"/>
          <p:cNvSpPr/>
          <p:nvPr/>
        </p:nvSpPr>
        <p:spPr>
          <a:xfrm flipH="1">
            <a:off x="2886886" y="1330368"/>
            <a:ext cx="3355200" cy="19098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27"/>
          <p:cNvSpPr txBox="1"/>
          <p:nvPr/>
        </p:nvSpPr>
        <p:spPr>
          <a:xfrm>
            <a:off x="2547419" y="875800"/>
            <a:ext cx="48384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highlight>
                  <a:srgbClr val="FFE599"/>
                </a:highlight>
              </a:rPr>
              <a:t>Ogni sezione ha un proprio sottomenu CRUD.</a:t>
            </a:r>
            <a:endParaRPr>
              <a:highlight>
                <a:srgbClr val="FFE599"/>
              </a:highlight>
            </a:endParaRPr>
          </a:p>
        </p:txBody>
      </p:sp>
      <p:pic>
        <p:nvPicPr>
          <p:cNvPr id="315" name="Google Shape;315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33750" y="1300711"/>
            <a:ext cx="3461099" cy="1969125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27"/>
          <p:cNvSpPr txBox="1"/>
          <p:nvPr/>
        </p:nvSpPr>
        <p:spPr>
          <a:xfrm>
            <a:off x="2239891" y="4165030"/>
            <a:ext cx="81189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highlight>
                  <a:srgbClr val="FFE599"/>
                </a:highlight>
              </a:rPr>
              <a:t>L’app rimane attiva finché l’utente non seleziona “Esci”</a:t>
            </a:r>
            <a:endParaRPr sz="1300">
              <a:highlight>
                <a:srgbClr val="FFE599"/>
              </a:highlight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28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/>
              <a:t>FUNZIONALITÀ PRINCIPALI</a:t>
            </a:r>
            <a:endParaRPr b="1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29"/>
          <p:cNvSpPr txBox="1"/>
          <p:nvPr/>
        </p:nvSpPr>
        <p:spPr>
          <a:xfrm>
            <a:off x="389543" y="433622"/>
            <a:ext cx="81189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📘 Studenti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	•	Aggiunta/modifica/rimozione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	•	Visualizzazione lista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	•	Associazione a una classe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7" name="Google Shape;327;p29"/>
          <p:cNvSpPr txBox="1"/>
          <p:nvPr/>
        </p:nvSpPr>
        <p:spPr>
          <a:xfrm>
            <a:off x="389556" y="1612501"/>
            <a:ext cx="81189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🏫 Classi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	•	Creazione (es. “2A”)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	•	Modifica anno/sezione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	•	Eliminazione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	•	Visualizzazione con ID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8" name="Google Shape;328;p29"/>
          <p:cNvSpPr txBox="1"/>
          <p:nvPr/>
        </p:nvSpPr>
        <p:spPr>
          <a:xfrm>
            <a:off x="4664260" y="433630"/>
            <a:ext cx="81189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📚 Materie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	•	Aggiunta e modifica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	•	Visualizzazione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	•	Eliminazione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9" name="Google Shape;329;p29"/>
          <p:cNvSpPr txBox="1"/>
          <p:nvPr/>
        </p:nvSpPr>
        <p:spPr>
          <a:xfrm>
            <a:off x="4572006" y="1843505"/>
            <a:ext cx="81189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📝 Voti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	•	Inserimento per materia e studente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	•	Modifica e cancellazione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	•	Visualizzazione dettagliata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0" name="Google Shape;330;p29"/>
          <p:cNvSpPr txBox="1"/>
          <p:nvPr/>
        </p:nvSpPr>
        <p:spPr>
          <a:xfrm>
            <a:off x="512556" y="3877999"/>
            <a:ext cx="8118900" cy="58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highlight>
                  <a:srgbClr val="FFE599"/>
                </a:highlight>
                <a:latin typeface="Lato"/>
                <a:ea typeface="Lato"/>
                <a:cs typeface="Lato"/>
                <a:sym typeface="Lato"/>
              </a:rPr>
              <a:t>Nota: Tutte le entità sono collegate tramite ID univoci.</a:t>
            </a:r>
            <a:endParaRPr sz="1300">
              <a:highlight>
                <a:srgbClr val="FFE599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E599"/>
              </a:highlight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0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0" name="Google Shape;34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3488" y="152400"/>
            <a:ext cx="7997014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2"/>
          <p:cNvSpPr txBox="1"/>
          <p:nvPr/>
        </p:nvSpPr>
        <p:spPr>
          <a:xfrm>
            <a:off x="512556" y="531008"/>
            <a:ext cx="8118900" cy="6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900">
                <a:highlight>
                  <a:srgbClr val="FFE599"/>
                </a:highlight>
                <a:latin typeface="Lato"/>
                <a:ea typeface="Lato"/>
                <a:cs typeface="Lato"/>
                <a:sym typeface="Lato"/>
              </a:rPr>
              <a:t>Salvataggio Dati</a:t>
            </a:r>
            <a:endParaRPr b="1" sz="2900">
              <a:highlight>
                <a:srgbClr val="FFE599"/>
              </a:highlight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6" name="Google Shape;346;p32"/>
          <p:cNvSpPr txBox="1"/>
          <p:nvPr/>
        </p:nvSpPr>
        <p:spPr>
          <a:xfrm>
            <a:off x="876465" y="1830000"/>
            <a:ext cx="5715000" cy="14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Tutti i dati sono salvati automaticamente in un database.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Questo assicura che le informazioni non vengano perse tra una sessione e l’altra.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Il sistema è pronto per essere esteso con backup, esportazione dati o interfaccia grafica.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1" name="Google Shape;35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706" y="307288"/>
            <a:ext cx="8868577" cy="472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4"/>
          <p:cNvSpPr txBox="1"/>
          <p:nvPr>
            <p:ph type="title"/>
          </p:nvPr>
        </p:nvSpPr>
        <p:spPr>
          <a:xfrm>
            <a:off x="700837" y="254709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000000"/>
                </a:solidFill>
                <a:highlight>
                  <a:srgbClr val="FFE599"/>
                </a:highlight>
              </a:rPr>
              <a:t>Esperienza Utente</a:t>
            </a:r>
            <a:endParaRPr>
              <a:solidFill>
                <a:srgbClr val="000000"/>
              </a:solidFill>
              <a:highlight>
                <a:srgbClr val="FFE599"/>
              </a:highlight>
            </a:endParaRPr>
          </a:p>
        </p:txBody>
      </p:sp>
      <p:sp>
        <p:nvSpPr>
          <p:cNvPr id="357" name="Google Shape;357;p34"/>
          <p:cNvSpPr txBox="1"/>
          <p:nvPr/>
        </p:nvSpPr>
        <p:spPr>
          <a:xfrm>
            <a:off x="374167" y="1873350"/>
            <a:ext cx="7483200" cy="17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L’interazione avviene tramite terminale: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l’utente digita il numero dell’opzione desiderata e viene guidato passo-passo.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Il flusso è pensato per essere: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	•	Intuitivo anche per chi ha poca esperienza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	•	Ordinato e leggibile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	•	Robusto contro errori di input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2" name="Google Shape;36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2" cy="470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/>
        </p:nvSpPr>
        <p:spPr>
          <a:xfrm>
            <a:off x="512556" y="2099430"/>
            <a:ext cx="8118900" cy="3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5" name="Google Shape;235;p18"/>
          <p:cNvSpPr txBox="1"/>
          <p:nvPr/>
        </p:nvSpPr>
        <p:spPr>
          <a:xfrm>
            <a:off x="756009" y="1550244"/>
            <a:ext cx="7632000" cy="13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800">
                <a:highlight>
                  <a:srgbClr val="FFE599"/>
                </a:highlight>
                <a:latin typeface="Lato"/>
                <a:ea typeface="Lato"/>
                <a:cs typeface="Lato"/>
                <a:sym typeface="Lato"/>
              </a:rPr>
              <a:t>Benvenuti! Oggi vi presentiamo School Manager, un’app console pensata per semplificare la gestione delle scuole:</a:t>
            </a:r>
            <a:endParaRPr b="1" sz="1800">
              <a:highlight>
                <a:srgbClr val="FFE599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800">
                <a:highlight>
                  <a:srgbClr val="FFE599"/>
                </a:highlight>
                <a:latin typeface="Lato"/>
                <a:ea typeface="Lato"/>
                <a:cs typeface="Lato"/>
                <a:sym typeface="Lato"/>
              </a:rPr>
              <a:t> studenti, classi, materie e voti… tutto in un unico sistema semplice e accessibile.</a:t>
            </a:r>
            <a:endParaRPr b="1" sz="1800">
              <a:highlight>
                <a:srgbClr val="FFE599"/>
              </a:highlight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36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Grazie!</a:t>
            </a:r>
            <a:endParaRPr/>
          </a:p>
        </p:txBody>
      </p:sp>
      <p:grpSp>
        <p:nvGrpSpPr>
          <p:cNvPr id="368" name="Google Shape;368;p36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369" name="Google Shape;369;p36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36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36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36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36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36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36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36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77" name="Google Shape;377;p36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Google Shape;378;p36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9" name="Google Shape;379;p36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380" name="Google Shape;380;p36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36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36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36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84" name="Google Shape;384;p36"/>
          <p:cNvPicPr preferRelativeResize="0"/>
          <p:nvPr/>
        </p:nvPicPr>
        <p:blipFill rotWithShape="1">
          <a:blip r:embed="rId3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85" name="Google Shape;385;p36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6" name="Google Shape;386;p36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387" name="Google Shape;387;p36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36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36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36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91" name="Google Shape;391;p36"/>
          <p:cNvPicPr preferRelativeResize="0"/>
          <p:nvPr/>
        </p:nvPicPr>
        <p:blipFill rotWithShape="1">
          <a:blip r:embed="rId3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392" name="Google Shape;392;p36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3" name="Google Shape;393;p36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394" name="Google Shape;394;p36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36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36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36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8" name="Google Shape;398;p36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399" name="Google Shape;399;p36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00" name="Google Shape;400;p36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401" name="Google Shape;401;p36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" name="Google Shape;402;p36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403" name="Google Shape;403;p36"/>
          <p:cNvPicPr preferRelativeResize="0"/>
          <p:nvPr/>
        </p:nvPicPr>
        <p:blipFill rotWithShape="1">
          <a:blip r:embed="rId3">
            <a:alphaModFix/>
          </a:blip>
          <a:srcRect b="36557" l="48584" r="37425" t="47335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404" name="Google Shape;404;p36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405" name="Google Shape;405;p36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36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36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36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36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36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36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36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413" name="Google Shape;413;p36"/>
          <p:cNvPicPr preferRelativeResize="0"/>
          <p:nvPr/>
        </p:nvPicPr>
        <p:blipFill rotWithShape="1">
          <a:blip r:embed="rId3">
            <a:alphaModFix/>
          </a:blip>
          <a:srcRect b="27092" l="49668" r="37351" t="55915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/>
        </p:nvSpPr>
        <p:spPr>
          <a:xfrm>
            <a:off x="855625" y="143392"/>
            <a:ext cx="7038900" cy="4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SOMMARIO</a:t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1" name="Google Shape;241;p19"/>
          <p:cNvSpPr txBox="1"/>
          <p:nvPr/>
        </p:nvSpPr>
        <p:spPr>
          <a:xfrm>
            <a:off x="855624" y="1312499"/>
            <a:ext cx="3275700" cy="251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Montserrat"/>
              <a:buChar char="-"/>
            </a:pPr>
            <a:r>
              <a:rPr b="1" lang="it" sz="17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Panoramica</a:t>
            </a:r>
            <a:endParaRPr b="1" sz="17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Montserrat"/>
              <a:buChar char="-"/>
            </a:pPr>
            <a:r>
              <a:rPr b="1" lang="it" sz="1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Divisione Dei Ruoli</a:t>
            </a:r>
            <a:endParaRPr b="1" sz="17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Montserrat"/>
              <a:buChar char="-"/>
            </a:pPr>
            <a:r>
              <a:rPr b="1" lang="it" sz="1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Funzionalità dell’app</a:t>
            </a:r>
            <a:endParaRPr b="1" sz="17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Montserrat"/>
              <a:buChar char="-"/>
            </a:pPr>
            <a:r>
              <a:rPr b="1" lang="it" sz="17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Pubblico target</a:t>
            </a:r>
            <a:endParaRPr b="1" sz="17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Montserrat"/>
              <a:buChar char="-"/>
            </a:pPr>
            <a:r>
              <a:rPr b="1" lang="it" sz="1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Come è stata sviluppata </a:t>
            </a:r>
            <a:endParaRPr b="1" sz="17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Montserrat"/>
              <a:buChar char="-"/>
            </a:pPr>
            <a:r>
              <a:rPr b="1" lang="it" sz="17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Diagramma del ciclo</a:t>
            </a:r>
            <a:endParaRPr b="1" sz="17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0"/>
          <p:cNvSpPr txBox="1"/>
          <p:nvPr>
            <p:ph type="title"/>
          </p:nvPr>
        </p:nvSpPr>
        <p:spPr>
          <a:xfrm>
            <a:off x="1052554" y="224607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/>
              <a:t>Panoramica</a:t>
            </a:r>
            <a:endParaRPr b="1"/>
          </a:p>
        </p:txBody>
      </p:sp>
      <p:sp>
        <p:nvSpPr>
          <p:cNvPr id="247" name="Google Shape;247;p20"/>
          <p:cNvSpPr txBox="1"/>
          <p:nvPr>
            <p:ph idx="1" type="body"/>
          </p:nvPr>
        </p:nvSpPr>
        <p:spPr>
          <a:xfrm>
            <a:off x="1328251" y="913258"/>
            <a:ext cx="7038900" cy="388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400"/>
              <a:t>Il nostro progetto è nato per la creazione, gestione e </a:t>
            </a:r>
            <a:r>
              <a:rPr b="1" lang="it" sz="1400"/>
              <a:t>pubblicazione di una App Console per la gestione di Classi Scolastiche.</a:t>
            </a:r>
            <a:endParaRPr b="1"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it" sz="1400"/>
              <a:t>Applicazione console per la gestione scolastica</a:t>
            </a:r>
            <a:endParaRPr b="1"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it" sz="1400"/>
              <a:t>	•	Operazioni CRUD (Create, Read, Update, Delete) su:</a:t>
            </a:r>
            <a:endParaRPr b="1"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it" sz="1400"/>
              <a:t>	•	Studenti</a:t>
            </a:r>
            <a:endParaRPr b="1"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it" sz="1400"/>
              <a:t>	•	Classi</a:t>
            </a:r>
            <a:endParaRPr b="1"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it" sz="1400"/>
              <a:t>	•	Voti e materie</a:t>
            </a:r>
            <a:endParaRPr b="1"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it" sz="1400"/>
              <a:t>	•	Persistenza dei dati con database</a:t>
            </a:r>
            <a:endParaRPr b="1"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it" sz="1400"/>
              <a:t>	•	Utilizzo di linguaggi e tecnologie semplici ma efficaci</a:t>
            </a:r>
            <a:endParaRPr b="1"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1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Divisione dei Ruoli</a:t>
            </a:r>
            <a:endParaRPr/>
          </a:p>
        </p:txBody>
      </p:sp>
      <p:sp>
        <p:nvSpPr>
          <p:cNvPr id="253" name="Google Shape;253;p21"/>
          <p:cNvSpPr txBox="1"/>
          <p:nvPr>
            <p:ph idx="1" type="body"/>
          </p:nvPr>
        </p:nvSpPr>
        <p:spPr>
          <a:xfrm>
            <a:off x="1416072" y="1307839"/>
            <a:ext cx="6426300" cy="335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000000"/>
                </a:solidFill>
                <a:highlight>
                  <a:srgbClr val="FFE599"/>
                </a:highlight>
              </a:rPr>
              <a:t>Il Team di gestione e sviluppo dell’app è formato da : Matteo Ferrea, Anna Berti, Xavier Abril, Rifti Nafsir e Francesco Musorafiti</a:t>
            </a:r>
            <a:r>
              <a:rPr lang="it"/>
              <a:t>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it"/>
              <a:t>La divisione dei ruoli all’interno del team è il seguente: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it" u="sng"/>
              <a:t>Matteo Ferrea </a:t>
            </a:r>
            <a:r>
              <a:rPr b="1" lang="it"/>
              <a:t>:</a:t>
            </a:r>
            <a:r>
              <a:rPr lang="it"/>
              <a:t> Responsabile presentazione e documentazione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it" u="sng"/>
              <a:t>Anna Berti </a:t>
            </a:r>
            <a:r>
              <a:rPr b="1" lang="it"/>
              <a:t>:</a:t>
            </a:r>
            <a:r>
              <a:rPr lang="it"/>
              <a:t> Responsabile della progettazione e dell'analisi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it" u="sng"/>
              <a:t>Xavier Abril </a:t>
            </a:r>
            <a:r>
              <a:rPr lang="it"/>
              <a:t>: Scrum Master e Developer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it" u="sng"/>
              <a:t>Rifti Nafsir </a:t>
            </a:r>
            <a:r>
              <a:rPr lang="it"/>
              <a:t>: Tester e Documentazione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it" u="sng"/>
              <a:t>Francesco Musorafiti</a:t>
            </a:r>
            <a:r>
              <a:rPr lang="it"/>
              <a:t> : Developer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latin typeface="Lexend"/>
                <a:ea typeface="Lexend"/>
                <a:cs typeface="Lexend"/>
                <a:sym typeface="Lexend"/>
              </a:rPr>
              <a:t>OBBIETTIVO DEL PROGETTO </a:t>
            </a:r>
            <a:endParaRPr b="1"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59" name="Google Shape;259;p22"/>
          <p:cNvSpPr txBox="1"/>
          <p:nvPr/>
        </p:nvSpPr>
        <p:spPr>
          <a:xfrm>
            <a:off x="757506" y="1171533"/>
            <a:ext cx="811890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•	Creare un’applicazione console semplice e funzionale per la gestione scolastica</a:t>
            </a:r>
            <a:endParaRPr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it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	•	Offrire operazioni CRUD su studenti, classi e voti</a:t>
            </a:r>
            <a:endParaRPr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it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	•	Salvare i dati in modo permanente tramite un database</a:t>
            </a:r>
            <a:endParaRPr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it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	•	Permettere l’espansione futura con nuove funzionalità</a:t>
            </a:r>
            <a:endParaRPr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it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	•	Fornire un’esperienza didattica concreta nel lavoro di gruppo e nello sviluppo software</a:t>
            </a:r>
            <a:endParaRPr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it">
                <a:highlight>
                  <a:srgbClr val="FFE599"/>
                </a:highlight>
                <a:latin typeface="Lato"/>
                <a:ea typeface="Lato"/>
                <a:cs typeface="Lato"/>
                <a:sym typeface="Lato"/>
              </a:rPr>
              <a:t>L’obiettivo principale del progetto è stato realizzare un’app console che potesse gestire una scuola in modo essenziale ma completo. Abbiamo voluto unire la funzionalità alla semplicità, con un occhio anche alla qualità del codice e alla collaborazione nel team</a:t>
            </a:r>
            <a:endParaRPr b="1">
              <a:highlight>
                <a:srgbClr val="FFE599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3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Pubblico target</a:t>
            </a:r>
            <a:endParaRPr/>
          </a:p>
        </p:txBody>
      </p:sp>
      <p:sp>
        <p:nvSpPr>
          <p:cNvPr id="265" name="Google Shape;265;p23"/>
          <p:cNvSpPr txBox="1"/>
          <p:nvPr>
            <p:ph idx="1" type="body"/>
          </p:nvPr>
        </p:nvSpPr>
        <p:spPr>
          <a:xfrm>
            <a:off x="118187" y="884899"/>
            <a:ext cx="6352800" cy="3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000000"/>
                </a:solidFill>
                <a:highlight>
                  <a:srgbClr val="FFE599"/>
                </a:highlight>
              </a:rPr>
              <a:t>Il nostro progetto è pensato per realtà che non hanno ancora sistemi complessi</a:t>
            </a:r>
            <a:endParaRPr sz="1500">
              <a:solidFill>
                <a:srgbClr val="000000"/>
              </a:solidFill>
              <a:highlight>
                <a:srgbClr val="FFE599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000000"/>
                </a:solidFill>
                <a:highlight>
                  <a:srgbClr val="FFE599"/>
                </a:highlight>
              </a:rPr>
              <a:t> e vogliono un punto di partenza semplice e funzionale</a:t>
            </a:r>
            <a:endParaRPr sz="1500">
              <a:solidFill>
                <a:srgbClr val="000000"/>
              </a:solidFill>
              <a:highlight>
                <a:srgbClr val="FFE599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000000"/>
                </a:solidFill>
                <a:highlight>
                  <a:srgbClr val="FFE599"/>
                </a:highlight>
              </a:rPr>
              <a:t>Come:</a:t>
            </a:r>
            <a:endParaRPr sz="1500">
              <a:solidFill>
                <a:srgbClr val="000000"/>
              </a:solidFill>
              <a:highlight>
                <a:srgbClr val="FFE599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highlight>
                <a:srgbClr val="FFE599"/>
              </a:highlight>
            </a:endParaRPr>
          </a:p>
          <a:p>
            <a:pPr indent="-32385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500"/>
              <a:buChar char="-"/>
            </a:pPr>
            <a:r>
              <a:rPr b="1" i="1" lang="it" sz="1500">
                <a:solidFill>
                  <a:srgbClr val="FFFFFF"/>
                </a:solidFill>
              </a:rPr>
              <a:t>Piccole scuole o istituti in fase di digitalizzazione</a:t>
            </a:r>
            <a:endParaRPr b="1" i="1" sz="1500">
              <a:solidFill>
                <a:srgbClr val="FFFFFF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Char char="-"/>
            </a:pPr>
            <a:r>
              <a:rPr b="1" i="1" lang="it" sz="1500">
                <a:solidFill>
                  <a:srgbClr val="FFFFFF"/>
                </a:solidFill>
              </a:rPr>
              <a:t>Studenti e docenti che vogliono un tool semplice</a:t>
            </a:r>
            <a:endParaRPr b="1" i="1" sz="1500">
              <a:solidFill>
                <a:srgbClr val="FFFFFF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Char char="-"/>
            </a:pPr>
            <a:r>
              <a:rPr b="1" i="1" lang="it" sz="1500">
                <a:solidFill>
                  <a:srgbClr val="FFFFFF"/>
                </a:solidFill>
              </a:rPr>
              <a:t>Sviluppatori principianti per esercitarsi</a:t>
            </a:r>
            <a:endParaRPr b="1" i="1" sz="1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pic>
        <p:nvPicPr>
          <p:cNvPr descr="offset_comp_267026.jpg" id="266" name="Google Shape;266;p23"/>
          <p:cNvPicPr preferRelativeResize="0"/>
          <p:nvPr/>
        </p:nvPicPr>
        <p:blipFill rotWithShape="1">
          <a:blip r:embed="rId3">
            <a:alphaModFix/>
          </a:blip>
          <a:srcRect b="-6208" l="39740" r="17180" t="41470"/>
          <a:stretch/>
        </p:blipFill>
        <p:spPr>
          <a:xfrm rot="-5400000">
            <a:off x="5710147" y="2704980"/>
            <a:ext cx="2431500" cy="24360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57517_edited2.jpg" id="267" name="Google Shape;267;p23"/>
          <p:cNvPicPr preferRelativeResize="0"/>
          <p:nvPr/>
        </p:nvPicPr>
        <p:blipFill rotWithShape="1">
          <a:blip r:embed="rId4">
            <a:alphaModFix/>
          </a:blip>
          <a:srcRect b="-10133" l="28499" r="21977" t="35784"/>
          <a:stretch/>
        </p:blipFill>
        <p:spPr>
          <a:xfrm rot="-5400000">
            <a:off x="5718946" y="1338207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42889_edtied2.jpg" id="268" name="Google Shape;268;p23"/>
          <p:cNvPicPr preferRelativeResize="0"/>
          <p:nvPr/>
        </p:nvPicPr>
        <p:blipFill rotWithShape="1">
          <a:blip r:embed="rId5">
            <a:alphaModFix/>
          </a:blip>
          <a:srcRect b="15476" l="23925" r="30743" t="16463"/>
          <a:stretch/>
        </p:blipFill>
        <p:spPr>
          <a:xfrm rot="5400000">
            <a:off x="6473368" y="2055201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sp>
        <p:nvSpPr>
          <p:cNvPr id="269" name="Google Shape;269;p23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4"/>
          <p:cNvSpPr txBox="1"/>
          <p:nvPr>
            <p:ph type="title"/>
          </p:nvPr>
        </p:nvSpPr>
        <p:spPr>
          <a:xfrm>
            <a:off x="219034" y="259054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Descrizione del prodotto </a:t>
            </a:r>
            <a:endParaRPr/>
          </a:p>
        </p:txBody>
      </p:sp>
      <p:sp>
        <p:nvSpPr>
          <p:cNvPr id="275" name="Google Shape;275;p24"/>
          <p:cNvSpPr txBox="1"/>
          <p:nvPr/>
        </p:nvSpPr>
        <p:spPr>
          <a:xfrm>
            <a:off x="219025" y="1484350"/>
            <a:ext cx="7038900" cy="14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L’applicazione Gestione Scuola è una console app intuitiva che permette di gestire studenti, classi, voti e materie.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Pensata per un utilizzo da parte di un amministratore scolastico o segretario, offre un’interfaccia testuale semplice e guidata per l’esecuzione delle principali operazioni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5"/>
          <p:cNvSpPr txBox="1"/>
          <p:nvPr>
            <p:ph type="title"/>
          </p:nvPr>
        </p:nvSpPr>
        <p:spPr>
          <a:xfrm>
            <a:off x="2177001" y="1679615"/>
            <a:ext cx="57831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3300">
                <a:solidFill>
                  <a:srgbClr val="000000"/>
                </a:solidFill>
                <a:highlight>
                  <a:srgbClr val="FFE599"/>
                </a:highlight>
              </a:rPr>
              <a:t>Struttura del Menu</a:t>
            </a:r>
            <a:endParaRPr b="1" sz="3300">
              <a:solidFill>
                <a:srgbClr val="000000"/>
              </a:solidFill>
              <a:highlight>
                <a:srgbClr val="FFE599"/>
              </a:highlight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